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8" r:id="rId3"/>
    <p:sldId id="288" r:id="rId4"/>
    <p:sldId id="279" r:id="rId5"/>
    <p:sldId id="280" r:id="rId6"/>
    <p:sldId id="281" r:id="rId7"/>
    <p:sldId id="259" r:id="rId8"/>
    <p:sldId id="282" r:id="rId9"/>
    <p:sldId id="283" r:id="rId10"/>
    <p:sldId id="284" r:id="rId11"/>
    <p:sldId id="285" r:id="rId12"/>
    <p:sldId id="287" r:id="rId13"/>
    <p:sldId id="286" r:id="rId14"/>
    <p:sldId id="291" r:id="rId15"/>
    <p:sldId id="292" r:id="rId16"/>
    <p:sldId id="293" r:id="rId17"/>
    <p:sldId id="294" r:id="rId18"/>
    <p:sldId id="295" r:id="rId19"/>
    <p:sldId id="296" r:id="rId20"/>
    <p:sldId id="297" r:id="rId21"/>
    <p:sldId id="29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5" d="100"/>
          <a:sy n="85" d="100"/>
        </p:scale>
        <p:origin x="595" y="2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47EBBA6-4FB0-4402-A306-95E11474D69D}" type="datetimeFigureOut">
              <a:rPr lang="en-CA" smtClean="0"/>
              <a:t>2020-01-09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2046224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EBBA6-4FB0-4402-A306-95E11474D69D}" type="datetimeFigureOut">
              <a:rPr lang="en-CA" smtClean="0"/>
              <a:t>2020-01-09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19975605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EBBA6-4FB0-4402-A306-95E11474D69D}" type="datetimeFigureOut">
              <a:rPr lang="en-CA" smtClean="0"/>
              <a:t>2020-01-09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302120E-DEE3-4A44-B6EE-D55CC04DA545}" type="slidenum">
              <a:rPr lang="en-CA" smtClean="0"/>
              <a:t>‹#›</a:t>
            </a:fld>
            <a:endParaRPr lang="en-CA"/>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135774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EBBA6-4FB0-4402-A306-95E11474D69D}" type="datetimeFigureOut">
              <a:rPr lang="en-CA" smtClean="0"/>
              <a:t>2020-01-09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25948982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EBBA6-4FB0-4402-A306-95E11474D69D}" type="datetimeFigureOut">
              <a:rPr lang="en-CA" smtClean="0"/>
              <a:t>2020-01-09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302120E-DEE3-4A44-B6EE-D55CC04DA545}" type="slidenum">
              <a:rPr lang="en-CA" smtClean="0"/>
              <a:t>‹#›</a:t>
            </a:fld>
            <a:endParaRPr lang="en-CA"/>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031949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EBBA6-4FB0-4402-A306-95E11474D69D}" type="datetimeFigureOut">
              <a:rPr lang="en-CA" smtClean="0"/>
              <a:t>2020-01-09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23163310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7EBBA6-4FB0-4402-A306-95E11474D69D}" type="datetimeFigureOut">
              <a:rPr lang="en-CA" smtClean="0"/>
              <a:t>2020-01-09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10711557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7EBBA6-4FB0-4402-A306-95E11474D69D}" type="datetimeFigureOut">
              <a:rPr lang="en-CA" smtClean="0"/>
              <a:t>2020-01-09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1230521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7EBBA6-4FB0-4402-A306-95E11474D69D}" type="datetimeFigureOut">
              <a:rPr lang="en-CA" smtClean="0"/>
              <a:t>2020-01-09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40467556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EBBA6-4FB0-4402-A306-95E11474D69D}" type="datetimeFigureOut">
              <a:rPr lang="en-CA" smtClean="0"/>
              <a:t>2020-01-09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2148688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7EBBA6-4FB0-4402-A306-95E11474D69D}" type="datetimeFigureOut">
              <a:rPr lang="en-CA" smtClean="0"/>
              <a:t>2020-01-09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1764501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47EBBA6-4FB0-4402-A306-95E11474D69D}" type="datetimeFigureOut">
              <a:rPr lang="en-CA" smtClean="0"/>
              <a:t>2020-01-09</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892861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7EBBA6-4FB0-4402-A306-95E11474D69D}" type="datetimeFigureOut">
              <a:rPr lang="en-CA" smtClean="0"/>
              <a:t>2020-01-09</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2140647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7EBBA6-4FB0-4402-A306-95E11474D69D}" type="datetimeFigureOut">
              <a:rPr lang="en-CA" smtClean="0"/>
              <a:t>2020-01-09</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3648043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47EBBA6-4FB0-4402-A306-95E11474D69D}" type="datetimeFigureOut">
              <a:rPr lang="en-CA" smtClean="0"/>
              <a:t>2020-01-09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1011231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7EBBA6-4FB0-4402-A306-95E11474D69D}" type="datetimeFigureOut">
              <a:rPr lang="en-CA" smtClean="0"/>
              <a:t>2020-01-09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6302120E-DEE3-4A44-B6EE-D55CC04DA545}" type="slidenum">
              <a:rPr lang="en-CA" smtClean="0"/>
              <a:t>‹#›</a:t>
            </a:fld>
            <a:endParaRPr lang="en-CA"/>
          </a:p>
        </p:txBody>
      </p:sp>
    </p:spTree>
    <p:extLst>
      <p:ext uri="{BB962C8B-B14F-4D97-AF65-F5344CB8AC3E}">
        <p14:creationId xmlns:p14="http://schemas.microsoft.com/office/powerpoint/2010/main" val="3038397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47EBBA6-4FB0-4402-A306-95E11474D69D}" type="datetimeFigureOut">
              <a:rPr lang="en-CA" smtClean="0"/>
              <a:t>2020-01-09</a:t>
            </a:fld>
            <a:endParaRPr lang="en-CA"/>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302120E-DEE3-4A44-B6EE-D55CC04DA545}" type="slidenum">
              <a:rPr lang="en-CA" smtClean="0"/>
              <a:t>‹#›</a:t>
            </a:fld>
            <a:endParaRPr lang="en-CA"/>
          </a:p>
        </p:txBody>
      </p:sp>
    </p:spTree>
    <p:extLst>
      <p:ext uri="{BB962C8B-B14F-4D97-AF65-F5344CB8AC3E}">
        <p14:creationId xmlns:p14="http://schemas.microsoft.com/office/powerpoint/2010/main" val="36292800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4EB86-FCB1-46F0-959A-F9F4CB6B23D7}"/>
              </a:ext>
            </a:extLst>
          </p:cNvPr>
          <p:cNvSpPr>
            <a:spLocks noGrp="1"/>
          </p:cNvSpPr>
          <p:nvPr>
            <p:ph type="ctrTitle"/>
          </p:nvPr>
        </p:nvSpPr>
        <p:spPr/>
        <p:txBody>
          <a:bodyPr/>
          <a:lstStyle/>
          <a:p>
            <a:r>
              <a:rPr lang="en-CA" dirty="0"/>
              <a:t>COMP 1017</a:t>
            </a:r>
            <a:br>
              <a:rPr lang="en-CA" dirty="0"/>
            </a:br>
            <a:r>
              <a:rPr lang="en-CA"/>
              <a:t>01 – Introduction to Web</a:t>
            </a:r>
            <a:endParaRPr lang="en-CA" dirty="0"/>
          </a:p>
        </p:txBody>
      </p:sp>
      <p:sp>
        <p:nvSpPr>
          <p:cNvPr id="3" name="Subtitle 2">
            <a:extLst>
              <a:ext uri="{FF2B5EF4-FFF2-40B4-BE49-F238E27FC236}">
                <a16:creationId xmlns:a16="http://schemas.microsoft.com/office/drawing/2014/main" id="{05FAA16C-6F5F-4198-85EF-48F61EBA2E6A}"/>
              </a:ext>
            </a:extLst>
          </p:cNvPr>
          <p:cNvSpPr>
            <a:spLocks noGrp="1"/>
          </p:cNvSpPr>
          <p:nvPr>
            <p:ph type="subTitle" idx="1"/>
          </p:nvPr>
        </p:nvSpPr>
        <p:spPr/>
        <p:txBody>
          <a:bodyPr/>
          <a:lstStyle/>
          <a:p>
            <a:r>
              <a:rPr lang="en-CA" dirty="0"/>
              <a:t>James Grieve</a:t>
            </a:r>
          </a:p>
        </p:txBody>
      </p:sp>
    </p:spTree>
    <p:extLst>
      <p:ext uri="{BB962C8B-B14F-4D97-AF65-F5344CB8AC3E}">
        <p14:creationId xmlns:p14="http://schemas.microsoft.com/office/powerpoint/2010/main" val="2923870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Creating A New Basic Website</a:t>
            </a:r>
            <a:br>
              <a:rPr lang="en-CA" dirty="0"/>
            </a:br>
            <a:r>
              <a:rPr lang="en-CA" sz="2800" dirty="0"/>
              <a:t>Part 4</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a:bodyPr>
          <a:lstStyle/>
          <a:p>
            <a:endParaRPr lang="en-CA" dirty="0"/>
          </a:p>
          <a:p>
            <a:endParaRPr lang="en-CA" dirty="0"/>
          </a:p>
          <a:p>
            <a:r>
              <a:rPr lang="en-CA" dirty="0"/>
              <a:t>Dragging the folder into VS Code will open a “Workspace” for your website. This is an easy way to work on multiple files without bouncing back and forth between VS Code and Windows explorer.</a:t>
            </a:r>
          </a:p>
          <a:p>
            <a:endParaRPr lang="en-CA" dirty="0"/>
          </a:p>
          <a:p>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525" y="1715678"/>
            <a:ext cx="6333440" cy="3562560"/>
          </a:xfrm>
          <a:prstGeom prst="rect">
            <a:avLst/>
          </a:prstGeom>
        </p:spPr>
      </p:pic>
    </p:spTree>
    <p:extLst>
      <p:ext uri="{BB962C8B-B14F-4D97-AF65-F5344CB8AC3E}">
        <p14:creationId xmlns:p14="http://schemas.microsoft.com/office/powerpoint/2010/main" val="2689773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Creating A New Basic Website</a:t>
            </a:r>
            <a:br>
              <a:rPr lang="en-CA" dirty="0"/>
            </a:br>
            <a:r>
              <a:rPr lang="en-CA" sz="2800" dirty="0"/>
              <a:t>Part 5</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fontScale="77500" lnSpcReduction="20000"/>
          </a:bodyPr>
          <a:lstStyle/>
          <a:p>
            <a:r>
              <a:rPr lang="en-CA" dirty="0"/>
              <a:t>From left to right, the workspace buttons are: “New File”, “New Folder”, “Refresh” and “Collapse”.</a:t>
            </a:r>
          </a:p>
          <a:p>
            <a:endParaRPr lang="en-CA" dirty="0"/>
          </a:p>
          <a:p>
            <a:r>
              <a:rPr lang="en-CA" dirty="0"/>
              <a:t>“New File” will create a new file in the selected directory (or in the root if there is nothing selected).</a:t>
            </a:r>
          </a:p>
          <a:p>
            <a:endParaRPr lang="en-CA" dirty="0"/>
          </a:p>
          <a:p>
            <a:r>
              <a:rPr lang="en-CA" dirty="0"/>
              <a:t>“New Folder” will behave similarly to “New File” but will create a directory instead.</a:t>
            </a:r>
          </a:p>
          <a:p>
            <a:endParaRPr lang="en-CA" dirty="0"/>
          </a:p>
          <a:p>
            <a:r>
              <a:rPr lang="en-CA" dirty="0"/>
              <a:t>“Refresh” will refresh the directory if it has been changed from outside of VS Code (such as windows explorer, an FTP client, </a:t>
            </a:r>
            <a:r>
              <a:rPr lang="en-CA" dirty="0" err="1"/>
              <a:t>etc</a:t>
            </a:r>
            <a:r>
              <a:rPr lang="en-CA" dirty="0"/>
              <a:t>).</a:t>
            </a:r>
          </a:p>
          <a:p>
            <a:endParaRPr lang="en-CA" dirty="0"/>
          </a:p>
          <a:p>
            <a:r>
              <a:rPr lang="en-CA" dirty="0"/>
              <a:t>“Collapse” will collapse the view to allow you to navigate more easily.</a:t>
            </a:r>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787551" y="1715678"/>
            <a:ext cx="2937388" cy="3562560"/>
          </a:xfrm>
          <a:prstGeom prst="rect">
            <a:avLst/>
          </a:prstGeom>
        </p:spPr>
      </p:pic>
      <p:sp>
        <p:nvSpPr>
          <p:cNvPr id="5" name="Oval 4">
            <a:extLst>
              <a:ext uri="{FF2B5EF4-FFF2-40B4-BE49-F238E27FC236}">
                <a16:creationId xmlns:a16="http://schemas.microsoft.com/office/drawing/2014/main" id="{75C9451A-E1A8-4773-BAAB-A037C66A8DD6}"/>
              </a:ext>
            </a:extLst>
          </p:cNvPr>
          <p:cNvSpPr/>
          <p:nvPr/>
        </p:nvSpPr>
        <p:spPr>
          <a:xfrm>
            <a:off x="8328212" y="1972235"/>
            <a:ext cx="1441551" cy="748553"/>
          </a:xfrm>
          <a:prstGeom prst="ellipse">
            <a:avLst/>
          </a:prstGeom>
          <a:noFill/>
          <a:ln w="889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46152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313EB-8A85-4A2D-B32B-44593B7123A1}"/>
              </a:ext>
            </a:extLst>
          </p:cNvPr>
          <p:cNvSpPr>
            <a:spLocks noGrp="1"/>
          </p:cNvSpPr>
          <p:nvPr>
            <p:ph type="ctrTitle"/>
          </p:nvPr>
        </p:nvSpPr>
        <p:spPr/>
        <p:txBody>
          <a:bodyPr/>
          <a:lstStyle/>
          <a:p>
            <a:r>
              <a:rPr lang="en-CA" dirty="0"/>
              <a:t>Before We Continue</a:t>
            </a:r>
          </a:p>
        </p:txBody>
      </p:sp>
      <p:sp>
        <p:nvSpPr>
          <p:cNvPr id="3" name="Subtitle 2">
            <a:extLst>
              <a:ext uri="{FF2B5EF4-FFF2-40B4-BE49-F238E27FC236}">
                <a16:creationId xmlns:a16="http://schemas.microsoft.com/office/drawing/2014/main" id="{E3DC58B7-AF7C-4759-83A1-A2C505448AC7}"/>
              </a:ext>
            </a:extLst>
          </p:cNvPr>
          <p:cNvSpPr>
            <a:spLocks noGrp="1"/>
          </p:cNvSpPr>
          <p:nvPr>
            <p:ph type="subTitle" idx="1"/>
          </p:nvPr>
        </p:nvSpPr>
        <p:spPr/>
        <p:txBody>
          <a:bodyPr>
            <a:normAutofit/>
          </a:bodyPr>
          <a:lstStyle/>
          <a:p>
            <a:r>
              <a:rPr lang="en-CA" sz="2800" dirty="0"/>
              <a:t>Does Everyone Understand File Extensions?</a:t>
            </a:r>
          </a:p>
        </p:txBody>
      </p:sp>
    </p:spTree>
    <p:extLst>
      <p:ext uri="{BB962C8B-B14F-4D97-AF65-F5344CB8AC3E}">
        <p14:creationId xmlns:p14="http://schemas.microsoft.com/office/powerpoint/2010/main" val="2454811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Creating A New Basic Website</a:t>
            </a:r>
            <a:br>
              <a:rPr lang="en-CA" dirty="0"/>
            </a:br>
            <a:r>
              <a:rPr lang="en-CA" sz="2800" dirty="0"/>
              <a:t>Part 6</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fontScale="92500" lnSpcReduction="10000"/>
          </a:bodyPr>
          <a:lstStyle/>
          <a:p>
            <a:r>
              <a:rPr lang="en-CA" dirty="0"/>
              <a:t>Let’s start by creating a basic HTML file.</a:t>
            </a:r>
          </a:p>
          <a:p>
            <a:endParaRPr lang="en-CA" dirty="0"/>
          </a:p>
          <a:p>
            <a:r>
              <a:rPr lang="en-CA" dirty="0"/>
              <a:t>Click “New File”, and create a file called “index.html”.</a:t>
            </a:r>
          </a:p>
          <a:p>
            <a:endParaRPr lang="en-CA" dirty="0"/>
          </a:p>
          <a:p>
            <a:r>
              <a:rPr lang="en-CA" dirty="0"/>
              <a:t>You’ll notice that as you type the file extension, the icon to the left of the file name will update to reflect the current extension.</a:t>
            </a:r>
          </a:p>
          <a:p>
            <a:endParaRPr lang="en-CA" dirty="0"/>
          </a:p>
          <a:p>
            <a:r>
              <a:rPr lang="en-CA" dirty="0"/>
              <a:t>The name “index” is not insignificant. It is the default file that will be served by the webserver if no file is given in the URL.</a:t>
            </a:r>
          </a:p>
          <a:p>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787551" y="2828116"/>
            <a:ext cx="2937388" cy="1337684"/>
          </a:xfrm>
          <a:prstGeom prst="rect">
            <a:avLst/>
          </a:prstGeom>
        </p:spPr>
      </p:pic>
    </p:spTree>
    <p:extLst>
      <p:ext uri="{BB962C8B-B14F-4D97-AF65-F5344CB8AC3E}">
        <p14:creationId xmlns:p14="http://schemas.microsoft.com/office/powerpoint/2010/main" val="23220814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Creating A New Basic Website</a:t>
            </a:r>
            <a:br>
              <a:rPr lang="en-CA" dirty="0"/>
            </a:br>
            <a:r>
              <a:rPr lang="en-CA" sz="2800" dirty="0"/>
              <a:t>Part 7</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a:bodyPr>
          <a:lstStyle/>
          <a:p>
            <a:endParaRPr lang="en-CA" dirty="0"/>
          </a:p>
          <a:p>
            <a:r>
              <a:rPr lang="en-CA" dirty="0"/>
              <a:t>If you click on the file you just created, it will open it in the editor window.</a:t>
            </a:r>
          </a:p>
          <a:p>
            <a:endParaRPr lang="en-CA" dirty="0"/>
          </a:p>
          <a:p>
            <a:r>
              <a:rPr lang="en-CA" dirty="0"/>
              <a:t>As you can see, it is blank right now. Let’s add some text.</a:t>
            </a:r>
          </a:p>
          <a:p>
            <a:pPr marL="0" indent="0">
              <a:buNone/>
            </a:pPr>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922" y="1715678"/>
            <a:ext cx="6332646" cy="3562560"/>
          </a:xfrm>
          <a:prstGeom prst="rect">
            <a:avLst/>
          </a:prstGeom>
        </p:spPr>
      </p:pic>
    </p:spTree>
    <p:extLst>
      <p:ext uri="{BB962C8B-B14F-4D97-AF65-F5344CB8AC3E}">
        <p14:creationId xmlns:p14="http://schemas.microsoft.com/office/powerpoint/2010/main" val="28967420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Creating A New Basic Website</a:t>
            </a:r>
            <a:br>
              <a:rPr lang="en-CA" dirty="0"/>
            </a:br>
            <a:r>
              <a:rPr lang="en-CA" sz="2800" dirty="0"/>
              <a:t>Part 8</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a:bodyPr>
          <a:lstStyle/>
          <a:p>
            <a:endParaRPr lang="en-CA" dirty="0"/>
          </a:p>
          <a:p>
            <a:r>
              <a:rPr lang="en-CA" dirty="0"/>
              <a:t>Go ahead any type some text in the editor.</a:t>
            </a:r>
          </a:p>
          <a:p>
            <a:endParaRPr lang="en-CA" dirty="0"/>
          </a:p>
          <a:p>
            <a:r>
              <a:rPr lang="en-CA" dirty="0"/>
              <a:t>Once you’re done, hit “File”, then “Save”, or hit </a:t>
            </a:r>
            <a:r>
              <a:rPr lang="en-CA" dirty="0" err="1"/>
              <a:t>Ctrl+S</a:t>
            </a:r>
            <a:r>
              <a:rPr lang="en-CA" dirty="0"/>
              <a:t>.</a:t>
            </a:r>
          </a:p>
          <a:p>
            <a:endParaRPr lang="en-CA" dirty="0"/>
          </a:p>
          <a:p>
            <a:r>
              <a:rPr lang="en-CA" dirty="0"/>
              <a:t>The circle in the tab at the top should change to an X when the file is saved. If any of your files have that circle, you know they have not been saved.</a:t>
            </a:r>
          </a:p>
          <a:p>
            <a:pPr marL="0" indent="0">
              <a:buNone/>
            </a:pPr>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922" y="1715678"/>
            <a:ext cx="6332646" cy="3562559"/>
          </a:xfrm>
          <a:prstGeom prst="rect">
            <a:avLst/>
          </a:prstGeom>
        </p:spPr>
      </p:pic>
    </p:spTree>
    <p:extLst>
      <p:ext uri="{BB962C8B-B14F-4D97-AF65-F5344CB8AC3E}">
        <p14:creationId xmlns:p14="http://schemas.microsoft.com/office/powerpoint/2010/main" val="2876223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Creating A New Basic Website</a:t>
            </a:r>
            <a:br>
              <a:rPr lang="en-CA" dirty="0"/>
            </a:br>
            <a:r>
              <a:rPr lang="en-CA" sz="2800" dirty="0"/>
              <a:t>Part 9</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a:bodyPr>
          <a:lstStyle/>
          <a:p>
            <a:endParaRPr lang="en-CA" dirty="0"/>
          </a:p>
          <a:p>
            <a:r>
              <a:rPr lang="en-CA" dirty="0"/>
              <a:t>Now that we have some content in our file, it’s time to open it.</a:t>
            </a:r>
          </a:p>
          <a:p>
            <a:endParaRPr lang="en-CA" dirty="0"/>
          </a:p>
          <a:p>
            <a:r>
              <a:rPr lang="en-CA" dirty="0"/>
              <a:t>Right click on the file in the Workspace panel, and click “Reveal in Explorer”.</a:t>
            </a:r>
          </a:p>
          <a:p>
            <a:pPr marL="0" indent="0">
              <a:buNone/>
            </a:pPr>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922" y="1715901"/>
            <a:ext cx="6332646" cy="3562113"/>
          </a:xfrm>
          <a:prstGeom prst="rect">
            <a:avLst/>
          </a:prstGeom>
        </p:spPr>
      </p:pic>
    </p:spTree>
    <p:extLst>
      <p:ext uri="{BB962C8B-B14F-4D97-AF65-F5344CB8AC3E}">
        <p14:creationId xmlns:p14="http://schemas.microsoft.com/office/powerpoint/2010/main" val="18981633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Creating A New Basic Website</a:t>
            </a:r>
            <a:br>
              <a:rPr lang="en-CA" dirty="0"/>
            </a:br>
            <a:r>
              <a:rPr lang="en-CA" sz="2800" dirty="0"/>
              <a:t>Part 10</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a:bodyPr>
          <a:lstStyle/>
          <a:p>
            <a:endParaRPr lang="en-CA" dirty="0"/>
          </a:p>
          <a:p>
            <a:r>
              <a:rPr lang="en-CA" dirty="0"/>
              <a:t>This will open a Windows Explorer window in your website folder.</a:t>
            </a:r>
          </a:p>
          <a:p>
            <a:endParaRPr lang="en-CA" dirty="0"/>
          </a:p>
          <a:p>
            <a:r>
              <a:rPr lang="en-CA" dirty="0"/>
              <a:t>Double click on your HTML file and it will open in your default web browser.</a:t>
            </a:r>
          </a:p>
          <a:p>
            <a:pPr marL="0" indent="0">
              <a:buNone/>
            </a:pPr>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922" y="1715901"/>
            <a:ext cx="6332645" cy="3562113"/>
          </a:xfrm>
          <a:prstGeom prst="rect">
            <a:avLst/>
          </a:prstGeom>
        </p:spPr>
      </p:pic>
    </p:spTree>
    <p:extLst>
      <p:ext uri="{BB962C8B-B14F-4D97-AF65-F5344CB8AC3E}">
        <p14:creationId xmlns:p14="http://schemas.microsoft.com/office/powerpoint/2010/main" val="42652357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Creating A New Basic Website</a:t>
            </a:r>
            <a:br>
              <a:rPr lang="en-CA" dirty="0"/>
            </a:br>
            <a:r>
              <a:rPr lang="en-CA" sz="2800" dirty="0"/>
              <a:t>Part 11</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a:bodyPr>
          <a:lstStyle/>
          <a:p>
            <a:endParaRPr lang="en-CA" dirty="0"/>
          </a:p>
          <a:p>
            <a:r>
              <a:rPr lang="en-CA" dirty="0"/>
              <a:t>Congratulations! You’ve just created and viewed a (very) basic website.</a:t>
            </a:r>
          </a:p>
          <a:p>
            <a:endParaRPr lang="en-CA" dirty="0"/>
          </a:p>
          <a:p>
            <a:r>
              <a:rPr lang="en-CA" dirty="0"/>
              <a:t>Let’s quickly take a look at how to make and view edits before moving on. </a:t>
            </a:r>
          </a:p>
          <a:p>
            <a:endParaRPr lang="en-CA" dirty="0"/>
          </a:p>
          <a:p>
            <a:r>
              <a:rPr lang="en-CA" dirty="0"/>
              <a:t>Keep this browser window open!</a:t>
            </a:r>
          </a:p>
          <a:p>
            <a:pPr marL="0" indent="0">
              <a:buNone/>
            </a:pPr>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922" y="1715901"/>
            <a:ext cx="6332645" cy="3562112"/>
          </a:xfrm>
          <a:prstGeom prst="rect">
            <a:avLst/>
          </a:prstGeom>
        </p:spPr>
      </p:pic>
    </p:spTree>
    <p:extLst>
      <p:ext uri="{BB962C8B-B14F-4D97-AF65-F5344CB8AC3E}">
        <p14:creationId xmlns:p14="http://schemas.microsoft.com/office/powerpoint/2010/main" val="29504302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Updating a Website</a:t>
            </a:r>
            <a:br>
              <a:rPr lang="en-CA" dirty="0"/>
            </a:br>
            <a:r>
              <a:rPr lang="en-CA" sz="2800" dirty="0"/>
              <a:t>Part 1</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a:bodyPr>
          <a:lstStyle/>
          <a:p>
            <a:endParaRPr lang="en-CA" dirty="0"/>
          </a:p>
          <a:p>
            <a:r>
              <a:rPr lang="en-CA" dirty="0"/>
              <a:t>Back in VS Code, let’s update the text in our HTML file.</a:t>
            </a:r>
          </a:p>
          <a:p>
            <a:endParaRPr lang="en-CA" dirty="0"/>
          </a:p>
          <a:p>
            <a:r>
              <a:rPr lang="en-CA" dirty="0"/>
              <a:t>Remember to save the file when you’re done.</a:t>
            </a:r>
          </a:p>
          <a:p>
            <a:pPr marL="0" indent="0">
              <a:buNone/>
            </a:pPr>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923" y="1715901"/>
            <a:ext cx="6332643" cy="3562112"/>
          </a:xfrm>
          <a:prstGeom prst="rect">
            <a:avLst/>
          </a:prstGeom>
        </p:spPr>
      </p:pic>
    </p:spTree>
    <p:extLst>
      <p:ext uri="{BB962C8B-B14F-4D97-AF65-F5344CB8AC3E}">
        <p14:creationId xmlns:p14="http://schemas.microsoft.com/office/powerpoint/2010/main" val="38855208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501D7-1DF9-40ED-A30E-4A605CB5D949}"/>
              </a:ext>
            </a:extLst>
          </p:cNvPr>
          <p:cNvSpPr>
            <a:spLocks noGrp="1"/>
          </p:cNvSpPr>
          <p:nvPr>
            <p:ph type="title"/>
          </p:nvPr>
        </p:nvSpPr>
        <p:spPr/>
        <p:txBody>
          <a:bodyPr/>
          <a:lstStyle/>
          <a:p>
            <a:r>
              <a:rPr lang="en-US" dirty="0"/>
              <a:t>What is a Website?</a:t>
            </a:r>
            <a:br>
              <a:rPr lang="en-US" dirty="0"/>
            </a:br>
            <a:r>
              <a:rPr lang="en-US" sz="2800" dirty="0"/>
              <a:t>Part 1</a:t>
            </a:r>
            <a:endParaRPr lang="en-US" dirty="0"/>
          </a:p>
        </p:txBody>
      </p:sp>
      <p:sp>
        <p:nvSpPr>
          <p:cNvPr id="3" name="Content Placeholder 2">
            <a:extLst>
              <a:ext uri="{FF2B5EF4-FFF2-40B4-BE49-F238E27FC236}">
                <a16:creationId xmlns:a16="http://schemas.microsoft.com/office/drawing/2014/main" id="{4E250457-C092-4E87-95A3-710F463F3B6F}"/>
              </a:ext>
            </a:extLst>
          </p:cNvPr>
          <p:cNvSpPr>
            <a:spLocks noGrp="1"/>
          </p:cNvSpPr>
          <p:nvPr>
            <p:ph idx="1"/>
          </p:nvPr>
        </p:nvSpPr>
        <p:spPr/>
        <p:txBody>
          <a:bodyPr/>
          <a:lstStyle/>
          <a:p>
            <a:r>
              <a:rPr lang="en-US" dirty="0"/>
              <a:t>A collection of pages stored on a server (professional grade computer) which are served at request to clients.</a:t>
            </a:r>
          </a:p>
          <a:p>
            <a:pPr lvl="1"/>
            <a:r>
              <a:rPr lang="en-US" dirty="0"/>
              <a:t>“Webservers” are servers configured for this purpose.</a:t>
            </a:r>
          </a:p>
          <a:p>
            <a:endParaRPr lang="en-US" dirty="0"/>
          </a:p>
          <a:p>
            <a:r>
              <a:rPr lang="en-US" dirty="0"/>
              <a:t>Composed of files and scripts of many types, including images, videos and code files.</a:t>
            </a:r>
          </a:p>
          <a:p>
            <a:endParaRPr lang="en-US" dirty="0"/>
          </a:p>
          <a:p>
            <a:r>
              <a:rPr lang="en-US" dirty="0"/>
              <a:t>Code files are most commonly of HTML, CSS and JS types, but can also be of other types if the server supports them.</a:t>
            </a:r>
          </a:p>
          <a:p>
            <a:pPr marL="0" indent="0">
              <a:buNone/>
            </a:pPr>
            <a:endParaRPr lang="en-US" dirty="0"/>
          </a:p>
        </p:txBody>
      </p:sp>
    </p:spTree>
    <p:extLst>
      <p:ext uri="{BB962C8B-B14F-4D97-AF65-F5344CB8AC3E}">
        <p14:creationId xmlns:p14="http://schemas.microsoft.com/office/powerpoint/2010/main" val="27021415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Updating a Website</a:t>
            </a:r>
            <a:br>
              <a:rPr lang="en-CA" dirty="0"/>
            </a:br>
            <a:r>
              <a:rPr lang="en-CA" sz="2800" dirty="0"/>
              <a:t>Part 2</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a:bodyPr>
          <a:lstStyle/>
          <a:p>
            <a:endParaRPr lang="en-CA" dirty="0"/>
          </a:p>
          <a:p>
            <a:r>
              <a:rPr lang="en-CA" dirty="0"/>
              <a:t>Back in your web browser of choice, hit the refresh button (upper left, beside the back/forward and home buttons), or hit the F5 key.</a:t>
            </a:r>
          </a:p>
          <a:p>
            <a:endParaRPr lang="en-CA" dirty="0"/>
          </a:p>
          <a:p>
            <a:r>
              <a:rPr lang="en-CA" dirty="0"/>
              <a:t>Your updates are now visible!</a:t>
            </a:r>
          </a:p>
          <a:p>
            <a:pPr marL="0" indent="0">
              <a:buNone/>
            </a:pPr>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923" y="1715901"/>
            <a:ext cx="6332643" cy="3562111"/>
          </a:xfrm>
          <a:prstGeom prst="rect">
            <a:avLst/>
          </a:prstGeom>
        </p:spPr>
      </p:pic>
    </p:spTree>
    <p:extLst>
      <p:ext uri="{BB962C8B-B14F-4D97-AF65-F5344CB8AC3E}">
        <p14:creationId xmlns:p14="http://schemas.microsoft.com/office/powerpoint/2010/main" val="30500540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Updating a Website</a:t>
            </a:r>
            <a:br>
              <a:rPr lang="en-CA" dirty="0"/>
            </a:br>
            <a:r>
              <a:rPr lang="en-CA" sz="2800" dirty="0"/>
              <a:t>Part 3</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a:bodyPr>
          <a:lstStyle/>
          <a:p>
            <a:endParaRPr lang="en-CA" dirty="0"/>
          </a:p>
          <a:p>
            <a:r>
              <a:rPr lang="en-CA" dirty="0"/>
              <a:t>Now I think we can all agree this is a bit of a threadbare website.</a:t>
            </a:r>
          </a:p>
          <a:p>
            <a:endParaRPr lang="en-CA" dirty="0"/>
          </a:p>
          <a:p>
            <a:r>
              <a:rPr lang="en-CA" dirty="0"/>
              <a:t>Before we move on though, let’s address some other things.</a:t>
            </a:r>
          </a:p>
          <a:p>
            <a:pPr marL="0" indent="0">
              <a:buNone/>
            </a:pPr>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923" y="1715901"/>
            <a:ext cx="6332643" cy="3562111"/>
          </a:xfrm>
          <a:prstGeom prst="rect">
            <a:avLst/>
          </a:prstGeom>
        </p:spPr>
      </p:pic>
    </p:spTree>
    <p:extLst>
      <p:ext uri="{BB962C8B-B14F-4D97-AF65-F5344CB8AC3E}">
        <p14:creationId xmlns:p14="http://schemas.microsoft.com/office/powerpoint/2010/main" val="1902372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501D7-1DF9-40ED-A30E-4A605CB5D949}"/>
              </a:ext>
            </a:extLst>
          </p:cNvPr>
          <p:cNvSpPr>
            <a:spLocks noGrp="1"/>
          </p:cNvSpPr>
          <p:nvPr>
            <p:ph type="title"/>
          </p:nvPr>
        </p:nvSpPr>
        <p:spPr/>
        <p:txBody>
          <a:bodyPr/>
          <a:lstStyle/>
          <a:p>
            <a:r>
              <a:rPr lang="en-US" dirty="0"/>
              <a:t>What is a Website?</a:t>
            </a:r>
            <a:br>
              <a:rPr lang="en-US" dirty="0"/>
            </a:br>
            <a:r>
              <a:rPr lang="en-US" sz="2800" dirty="0"/>
              <a:t>Part 2</a:t>
            </a:r>
            <a:endParaRPr lang="en-US" dirty="0"/>
          </a:p>
        </p:txBody>
      </p:sp>
      <p:sp>
        <p:nvSpPr>
          <p:cNvPr id="3" name="Content Placeholder 2">
            <a:extLst>
              <a:ext uri="{FF2B5EF4-FFF2-40B4-BE49-F238E27FC236}">
                <a16:creationId xmlns:a16="http://schemas.microsoft.com/office/drawing/2014/main" id="{4E250457-C092-4E87-95A3-710F463F3B6F}"/>
              </a:ext>
            </a:extLst>
          </p:cNvPr>
          <p:cNvSpPr>
            <a:spLocks noGrp="1"/>
          </p:cNvSpPr>
          <p:nvPr>
            <p:ph idx="1"/>
          </p:nvPr>
        </p:nvSpPr>
        <p:spPr/>
        <p:txBody>
          <a:bodyPr>
            <a:normAutofit lnSpcReduction="10000"/>
          </a:bodyPr>
          <a:lstStyle/>
          <a:p>
            <a:r>
              <a:rPr lang="en-US" dirty="0"/>
              <a:t>Basic websites do not need to be stored on a server to be viewed by you as a developer.</a:t>
            </a:r>
          </a:p>
          <a:p>
            <a:pPr lvl="1"/>
            <a:r>
              <a:rPr lang="en-US" dirty="0"/>
              <a:t>This is called a local copy of the website.</a:t>
            </a:r>
          </a:p>
          <a:p>
            <a:pPr lvl="1"/>
            <a:r>
              <a:rPr lang="en-US" dirty="0"/>
              <a:t>Local copies can be opened by putting the path to the website folder in place of the URL in your web browser, or by simply opening an HTML file in the folder.</a:t>
            </a:r>
          </a:p>
          <a:p>
            <a:pPr lvl="1"/>
            <a:r>
              <a:rPr lang="en-US" dirty="0"/>
              <a:t>By the nature of being local, only the computer that has the files on it can view the website, unless it is shared by other means.</a:t>
            </a:r>
          </a:p>
          <a:p>
            <a:pPr lvl="1"/>
            <a:endParaRPr lang="en-US" dirty="0"/>
          </a:p>
          <a:p>
            <a:r>
              <a:rPr lang="en-US" dirty="0"/>
              <a:t>Some websites need to be deployed to servers to see changes, or have server software installed on your computer.</a:t>
            </a:r>
          </a:p>
          <a:p>
            <a:pPr lvl="1"/>
            <a:r>
              <a:rPr lang="en-US" dirty="0"/>
              <a:t>An example of this are PHP, which can be installed on your computer but is typically executed on servers before the website pages are served to clients.</a:t>
            </a:r>
          </a:p>
          <a:p>
            <a:pPr marL="0" indent="0">
              <a:buNone/>
            </a:pPr>
            <a:endParaRPr lang="en-US" dirty="0"/>
          </a:p>
        </p:txBody>
      </p:sp>
    </p:spTree>
    <p:extLst>
      <p:ext uri="{BB962C8B-B14F-4D97-AF65-F5344CB8AC3E}">
        <p14:creationId xmlns:p14="http://schemas.microsoft.com/office/powerpoint/2010/main" val="19154409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59310-1C65-43B1-988C-899C8992B3CE}"/>
              </a:ext>
            </a:extLst>
          </p:cNvPr>
          <p:cNvSpPr>
            <a:spLocks noGrp="1"/>
          </p:cNvSpPr>
          <p:nvPr>
            <p:ph type="title"/>
          </p:nvPr>
        </p:nvSpPr>
        <p:spPr/>
        <p:txBody>
          <a:bodyPr/>
          <a:lstStyle/>
          <a:p>
            <a:r>
              <a:rPr lang="en-US" dirty="0"/>
              <a:t>What is HTML?</a:t>
            </a:r>
          </a:p>
        </p:txBody>
      </p:sp>
      <p:sp>
        <p:nvSpPr>
          <p:cNvPr id="3" name="Content Placeholder 2">
            <a:extLst>
              <a:ext uri="{FF2B5EF4-FFF2-40B4-BE49-F238E27FC236}">
                <a16:creationId xmlns:a16="http://schemas.microsoft.com/office/drawing/2014/main" id="{1BB9B9BB-67E7-4C79-ADBC-AD45B6254847}"/>
              </a:ext>
            </a:extLst>
          </p:cNvPr>
          <p:cNvSpPr>
            <a:spLocks noGrp="1"/>
          </p:cNvSpPr>
          <p:nvPr>
            <p:ph idx="1"/>
          </p:nvPr>
        </p:nvSpPr>
        <p:spPr/>
        <p:txBody>
          <a:bodyPr/>
          <a:lstStyle/>
          <a:p>
            <a:r>
              <a:rPr lang="en-US" dirty="0"/>
              <a:t>Stands for Hyper Text Markup Language.</a:t>
            </a:r>
          </a:p>
          <a:p>
            <a:endParaRPr lang="en-US" dirty="0"/>
          </a:p>
          <a:p>
            <a:r>
              <a:rPr lang="en-US" dirty="0"/>
              <a:t>Not a language that executes commands or instructions directly, rather provides structure to content.</a:t>
            </a:r>
          </a:p>
          <a:p>
            <a:endParaRPr lang="en-US" dirty="0"/>
          </a:p>
          <a:p>
            <a:r>
              <a:rPr lang="en-US" dirty="0"/>
              <a:t>Consists primarily of tags which enclose content and are interpreted by browsers to determine basic layout and structure.</a:t>
            </a:r>
          </a:p>
          <a:p>
            <a:endParaRPr lang="en-US" dirty="0"/>
          </a:p>
          <a:p>
            <a:r>
              <a:rPr lang="en-US" dirty="0"/>
              <a:t>HTML5 is the latest version which comes with some new best practices.</a:t>
            </a:r>
          </a:p>
          <a:p>
            <a:endParaRPr lang="en-US" dirty="0"/>
          </a:p>
        </p:txBody>
      </p:sp>
      <p:pic>
        <p:nvPicPr>
          <p:cNvPr id="1026" name="Picture 2" descr="Image result for html">
            <a:extLst>
              <a:ext uri="{FF2B5EF4-FFF2-40B4-BE49-F238E27FC236}">
                <a16:creationId xmlns:a16="http://schemas.microsoft.com/office/drawing/2014/main" id="{96EB4B26-800E-454D-B868-C1B9FC8C98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78563" y="379411"/>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1439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59310-1C65-43B1-988C-899C8992B3CE}"/>
              </a:ext>
            </a:extLst>
          </p:cNvPr>
          <p:cNvSpPr>
            <a:spLocks noGrp="1"/>
          </p:cNvSpPr>
          <p:nvPr>
            <p:ph type="title"/>
          </p:nvPr>
        </p:nvSpPr>
        <p:spPr/>
        <p:txBody>
          <a:bodyPr/>
          <a:lstStyle/>
          <a:p>
            <a:r>
              <a:rPr lang="en-US" dirty="0"/>
              <a:t>What is CSS?</a:t>
            </a:r>
          </a:p>
        </p:txBody>
      </p:sp>
      <p:sp>
        <p:nvSpPr>
          <p:cNvPr id="3" name="Content Placeholder 2">
            <a:extLst>
              <a:ext uri="{FF2B5EF4-FFF2-40B4-BE49-F238E27FC236}">
                <a16:creationId xmlns:a16="http://schemas.microsoft.com/office/drawing/2014/main" id="{1BB9B9BB-67E7-4C79-ADBC-AD45B6254847}"/>
              </a:ext>
            </a:extLst>
          </p:cNvPr>
          <p:cNvSpPr>
            <a:spLocks noGrp="1"/>
          </p:cNvSpPr>
          <p:nvPr>
            <p:ph idx="1"/>
          </p:nvPr>
        </p:nvSpPr>
        <p:spPr/>
        <p:txBody>
          <a:bodyPr/>
          <a:lstStyle/>
          <a:p>
            <a:r>
              <a:rPr lang="en-US" dirty="0"/>
              <a:t>Stands for Cascading Style Sheets.</a:t>
            </a:r>
          </a:p>
          <a:p>
            <a:endParaRPr lang="en-US" dirty="0"/>
          </a:p>
          <a:p>
            <a:r>
              <a:rPr lang="en-US" dirty="0"/>
              <a:t>Not a language that executes commands or instructions directly either, rather provides style to content.</a:t>
            </a:r>
          </a:p>
          <a:p>
            <a:endParaRPr lang="en-US" dirty="0"/>
          </a:p>
          <a:p>
            <a:r>
              <a:rPr lang="en-US" dirty="0"/>
              <a:t>Consists primarily of selectors and attributes which are interpreted by browsers to change how HTML looks.</a:t>
            </a:r>
          </a:p>
          <a:p>
            <a:endParaRPr lang="en-US" dirty="0"/>
          </a:p>
          <a:p>
            <a:r>
              <a:rPr lang="en-US" dirty="0"/>
              <a:t>CSS3 is the latest version of CSS that has been implemented in browsers, and supports many new features over previous versions.</a:t>
            </a:r>
          </a:p>
          <a:p>
            <a:endParaRPr lang="en-US" dirty="0"/>
          </a:p>
        </p:txBody>
      </p:sp>
      <p:pic>
        <p:nvPicPr>
          <p:cNvPr id="1026" name="Picture 2">
            <a:extLst>
              <a:ext uri="{FF2B5EF4-FFF2-40B4-BE49-F238E27FC236}">
                <a16:creationId xmlns:a16="http://schemas.microsoft.com/office/drawing/2014/main" id="{96EB4B26-800E-454D-B868-C1B9FC8C98C4}"/>
              </a:ext>
            </a:extLst>
          </p:cNvPr>
          <p:cNvPicPr>
            <a:picLocks noChangeAspect="1" noChangeArrowheads="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bwMode="auto">
          <a:xfrm>
            <a:off x="4178274" y="379411"/>
            <a:ext cx="972178"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764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59310-1C65-43B1-988C-899C8992B3CE}"/>
              </a:ext>
            </a:extLst>
          </p:cNvPr>
          <p:cNvSpPr>
            <a:spLocks noGrp="1"/>
          </p:cNvSpPr>
          <p:nvPr>
            <p:ph type="title"/>
          </p:nvPr>
        </p:nvSpPr>
        <p:spPr/>
        <p:txBody>
          <a:bodyPr/>
          <a:lstStyle/>
          <a:p>
            <a:r>
              <a:rPr lang="en-US" dirty="0"/>
              <a:t>What is JS?</a:t>
            </a:r>
          </a:p>
        </p:txBody>
      </p:sp>
      <p:sp>
        <p:nvSpPr>
          <p:cNvPr id="3" name="Content Placeholder 2">
            <a:extLst>
              <a:ext uri="{FF2B5EF4-FFF2-40B4-BE49-F238E27FC236}">
                <a16:creationId xmlns:a16="http://schemas.microsoft.com/office/drawing/2014/main" id="{1BB9B9BB-67E7-4C79-ADBC-AD45B6254847}"/>
              </a:ext>
            </a:extLst>
          </p:cNvPr>
          <p:cNvSpPr>
            <a:spLocks noGrp="1"/>
          </p:cNvSpPr>
          <p:nvPr>
            <p:ph idx="1"/>
          </p:nvPr>
        </p:nvSpPr>
        <p:spPr>
          <a:xfrm>
            <a:off x="677334" y="2160589"/>
            <a:ext cx="8596668" cy="4314102"/>
          </a:xfrm>
        </p:spPr>
        <p:txBody>
          <a:bodyPr/>
          <a:lstStyle/>
          <a:p>
            <a:r>
              <a:rPr lang="en-US" dirty="0"/>
              <a:t>Stands for JavaScript.</a:t>
            </a:r>
          </a:p>
          <a:p>
            <a:endParaRPr lang="en-US" dirty="0"/>
          </a:p>
          <a:p>
            <a:r>
              <a:rPr lang="en-US" dirty="0"/>
              <a:t>A more traditional programming language designed to allow web pages to be more interactive.</a:t>
            </a:r>
          </a:p>
          <a:p>
            <a:endParaRPr lang="en-US" dirty="0"/>
          </a:p>
          <a:p>
            <a:r>
              <a:rPr lang="en-US" dirty="0"/>
              <a:t>Similar to Java in syntax but is not directly related.</a:t>
            </a:r>
          </a:p>
          <a:p>
            <a:endParaRPr lang="en-US" dirty="0"/>
          </a:p>
          <a:p>
            <a:r>
              <a:rPr lang="en-US" dirty="0"/>
              <a:t>Not owned or maintained by a single organization, rather features are developed by many individuals and implemented in browsers.</a:t>
            </a:r>
          </a:p>
          <a:p>
            <a:endParaRPr lang="en-US" dirty="0"/>
          </a:p>
          <a:p>
            <a:r>
              <a:rPr lang="en-US" dirty="0"/>
              <a:t>We won’t be covering JavaScript extensively in this course.</a:t>
            </a:r>
          </a:p>
          <a:p>
            <a:endParaRPr lang="en-US" dirty="0"/>
          </a:p>
        </p:txBody>
      </p:sp>
      <p:pic>
        <p:nvPicPr>
          <p:cNvPr id="1026" name="Picture 2">
            <a:extLst>
              <a:ext uri="{FF2B5EF4-FFF2-40B4-BE49-F238E27FC236}">
                <a16:creationId xmlns:a16="http://schemas.microsoft.com/office/drawing/2014/main" id="{96EB4B26-800E-454D-B868-C1B9FC8C98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4178274" y="514122"/>
            <a:ext cx="972178" cy="1102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3690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Creating A New Basic Website</a:t>
            </a:r>
            <a:br>
              <a:rPr lang="en-CA" dirty="0"/>
            </a:br>
            <a:r>
              <a:rPr lang="en-CA" sz="2800" dirty="0"/>
              <a:t>Part 1</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a:bodyPr>
          <a:lstStyle/>
          <a:p>
            <a:r>
              <a:rPr lang="en-CA" dirty="0"/>
              <a:t>Start by creating a new folder.</a:t>
            </a:r>
          </a:p>
          <a:p>
            <a:endParaRPr lang="en-CA" dirty="0"/>
          </a:p>
          <a:p>
            <a:r>
              <a:rPr lang="en-CA" dirty="0"/>
              <a:t>On Windows, this is done by right clicking in a directory, and clicking “New”, and then “Folder”.</a:t>
            </a:r>
          </a:p>
          <a:p>
            <a:endParaRPr lang="en-CA" dirty="0"/>
          </a:p>
          <a:p>
            <a:r>
              <a:rPr lang="en-CA" dirty="0"/>
              <a:t>Alternatively, you can Control, and Shift, and press the N key. (</a:t>
            </a:r>
            <a:r>
              <a:rPr lang="en-CA" dirty="0" err="1"/>
              <a:t>Ctrl+Shift+N</a:t>
            </a:r>
            <a:r>
              <a:rPr lang="en-CA" dirty="0"/>
              <a:t>)</a:t>
            </a:r>
          </a:p>
          <a:p>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stretch>
            <a:fillRect/>
          </a:stretch>
        </p:blipFill>
        <p:spPr>
          <a:xfrm>
            <a:off x="5089524" y="1715678"/>
            <a:ext cx="6333443" cy="3562561"/>
          </a:xfrm>
          <a:prstGeom prst="rect">
            <a:avLst/>
          </a:prstGeom>
        </p:spPr>
      </p:pic>
    </p:spTree>
    <p:extLst>
      <p:ext uri="{BB962C8B-B14F-4D97-AF65-F5344CB8AC3E}">
        <p14:creationId xmlns:p14="http://schemas.microsoft.com/office/powerpoint/2010/main" val="6534211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Creating A New Basic Website</a:t>
            </a:r>
            <a:br>
              <a:rPr lang="en-CA" dirty="0"/>
            </a:br>
            <a:r>
              <a:rPr lang="en-CA" sz="2800" dirty="0"/>
              <a:t>Part 2</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fontScale="92500" lnSpcReduction="10000"/>
          </a:bodyPr>
          <a:lstStyle/>
          <a:p>
            <a:r>
              <a:rPr lang="en-CA" dirty="0"/>
              <a:t>Name your new website folder.</a:t>
            </a:r>
          </a:p>
          <a:p>
            <a:endParaRPr lang="en-CA" dirty="0"/>
          </a:p>
          <a:p>
            <a:r>
              <a:rPr lang="en-CA" dirty="0"/>
              <a:t>Best practices suggest to use “Kebab Case” for naming directories and files in web.</a:t>
            </a:r>
          </a:p>
          <a:p>
            <a:endParaRPr lang="en-CA" dirty="0"/>
          </a:p>
          <a:p>
            <a:r>
              <a:rPr lang="en-CA" dirty="0"/>
              <a:t>Kebab case means each word is separated by a dash / hyphen, and all characters are lowercase.</a:t>
            </a:r>
          </a:p>
          <a:p>
            <a:pPr lvl="1"/>
            <a:r>
              <a:rPr lang="en-CA" dirty="0"/>
              <a:t>here-is-an-example-of-kebab-case</a:t>
            </a:r>
          </a:p>
          <a:p>
            <a:endParaRPr lang="en-CA" dirty="0"/>
          </a:p>
          <a:p>
            <a:r>
              <a:rPr lang="en-CA" dirty="0"/>
              <a:t>This has two purposes, it stops messy URLs, and functions better on Linux based webservers.</a:t>
            </a:r>
          </a:p>
          <a:p>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525" y="1715678"/>
            <a:ext cx="6333441" cy="3562561"/>
          </a:xfrm>
          <a:prstGeom prst="rect">
            <a:avLst/>
          </a:prstGeom>
        </p:spPr>
      </p:pic>
    </p:spTree>
    <p:extLst>
      <p:ext uri="{BB962C8B-B14F-4D97-AF65-F5344CB8AC3E}">
        <p14:creationId xmlns:p14="http://schemas.microsoft.com/office/powerpoint/2010/main" val="214884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40A63-AAAE-4817-ABD1-E949C4C809B1}"/>
              </a:ext>
            </a:extLst>
          </p:cNvPr>
          <p:cNvSpPr>
            <a:spLocks noGrp="1"/>
          </p:cNvSpPr>
          <p:nvPr>
            <p:ph type="title"/>
          </p:nvPr>
        </p:nvSpPr>
        <p:spPr/>
        <p:txBody>
          <a:bodyPr/>
          <a:lstStyle/>
          <a:p>
            <a:r>
              <a:rPr lang="en-CA" dirty="0"/>
              <a:t>Creating A New Basic Website</a:t>
            </a:r>
            <a:br>
              <a:rPr lang="en-CA" dirty="0"/>
            </a:br>
            <a:r>
              <a:rPr lang="en-CA" sz="2800" dirty="0"/>
              <a:t>Part 3</a:t>
            </a:r>
            <a:endParaRPr lang="en-CA" dirty="0"/>
          </a:p>
        </p:txBody>
      </p:sp>
      <p:sp>
        <p:nvSpPr>
          <p:cNvPr id="3" name="Content Placeholder 2">
            <a:extLst>
              <a:ext uri="{FF2B5EF4-FFF2-40B4-BE49-F238E27FC236}">
                <a16:creationId xmlns:a16="http://schemas.microsoft.com/office/drawing/2014/main" id="{69D6D60A-3124-483B-8E93-AE0DFF7E44DA}"/>
              </a:ext>
            </a:extLst>
          </p:cNvPr>
          <p:cNvSpPr>
            <a:spLocks noGrp="1"/>
          </p:cNvSpPr>
          <p:nvPr>
            <p:ph sz="half" idx="1"/>
          </p:nvPr>
        </p:nvSpPr>
        <p:spPr>
          <a:xfrm>
            <a:off x="677334" y="1676400"/>
            <a:ext cx="4184035" cy="4364961"/>
          </a:xfrm>
        </p:spPr>
        <p:txBody>
          <a:bodyPr>
            <a:normAutofit/>
          </a:bodyPr>
          <a:lstStyle/>
          <a:p>
            <a:r>
              <a:rPr lang="en-CA" dirty="0"/>
              <a:t>Once your website “root” folder is created, click and drag it into Visual Studio Code (hereon to be referred to as VS Code).</a:t>
            </a:r>
          </a:p>
          <a:p>
            <a:endParaRPr lang="en-CA" dirty="0"/>
          </a:p>
          <a:p>
            <a:r>
              <a:rPr lang="en-CA" dirty="0"/>
              <a:t>Most other IDEs will have a similar functionality, but I will be demonstrating VS Code. If you are familiar with another IDE, feel free to use it.</a:t>
            </a:r>
          </a:p>
          <a:p>
            <a:endParaRPr lang="en-CA" dirty="0"/>
          </a:p>
          <a:p>
            <a:endParaRPr lang="en-CA" dirty="0"/>
          </a:p>
          <a:p>
            <a:endParaRPr lang="en-CA" dirty="0"/>
          </a:p>
        </p:txBody>
      </p:sp>
      <p:pic>
        <p:nvPicPr>
          <p:cNvPr id="4" name="Content Placeholder 3">
            <a:extLst>
              <a:ext uri="{FF2B5EF4-FFF2-40B4-BE49-F238E27FC236}">
                <a16:creationId xmlns:a16="http://schemas.microsoft.com/office/drawing/2014/main" id="{0C02233E-D6D3-4C39-9A1C-41BC1DB07EE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89525" y="1715678"/>
            <a:ext cx="6333441" cy="3562560"/>
          </a:xfrm>
          <a:prstGeom prst="rect">
            <a:avLst/>
          </a:prstGeom>
        </p:spPr>
      </p:pic>
    </p:spTree>
    <p:extLst>
      <p:ext uri="{BB962C8B-B14F-4D97-AF65-F5344CB8AC3E}">
        <p14:creationId xmlns:p14="http://schemas.microsoft.com/office/powerpoint/2010/main" val="66124396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284</TotalTime>
  <Words>1182</Words>
  <Application>Microsoft Office PowerPoint</Application>
  <PresentationFormat>Widescreen</PresentationFormat>
  <Paragraphs>144</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Trebuchet MS</vt:lpstr>
      <vt:lpstr>Wingdings 3</vt:lpstr>
      <vt:lpstr>Facet</vt:lpstr>
      <vt:lpstr>COMP 1017 01 – Introduction to Web</vt:lpstr>
      <vt:lpstr>What is a Website? Part 1</vt:lpstr>
      <vt:lpstr>What is a Website? Part 2</vt:lpstr>
      <vt:lpstr>What is HTML?</vt:lpstr>
      <vt:lpstr>What is CSS?</vt:lpstr>
      <vt:lpstr>What is JS?</vt:lpstr>
      <vt:lpstr>Creating A New Basic Website Part 1</vt:lpstr>
      <vt:lpstr>Creating A New Basic Website Part 2</vt:lpstr>
      <vt:lpstr>Creating A New Basic Website Part 3</vt:lpstr>
      <vt:lpstr>Creating A New Basic Website Part 4</vt:lpstr>
      <vt:lpstr>Creating A New Basic Website Part 5</vt:lpstr>
      <vt:lpstr>Before We Continue</vt:lpstr>
      <vt:lpstr>Creating A New Basic Website Part 6</vt:lpstr>
      <vt:lpstr>Creating A New Basic Website Part 7</vt:lpstr>
      <vt:lpstr>Creating A New Basic Website Part 8</vt:lpstr>
      <vt:lpstr>Creating A New Basic Website Part 9</vt:lpstr>
      <vt:lpstr>Creating A New Basic Website Part 10</vt:lpstr>
      <vt:lpstr>Creating A New Basic Website Part 11</vt:lpstr>
      <vt:lpstr>Updating a Website Part 1</vt:lpstr>
      <vt:lpstr>Updating a Website Part 2</vt:lpstr>
      <vt:lpstr>Updating a Website Part 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CPSC 1012</dc:title>
  <dc:creator>Jameson Grieve</dc:creator>
  <cp:lastModifiedBy>Jameson Grieve</cp:lastModifiedBy>
  <cp:revision>23</cp:revision>
  <dcterms:created xsi:type="dcterms:W3CDTF">2020-01-08T19:10:20Z</dcterms:created>
  <dcterms:modified xsi:type="dcterms:W3CDTF">2020-01-10T06:50:49Z</dcterms:modified>
</cp:coreProperties>
</file>

<file path=docProps/thumbnail.jpeg>
</file>